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3" r:id="rId3"/>
    <p:sldId id="264" r:id="rId4"/>
    <p:sldId id="265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A6377A-1442-45BD-87BE-033EC248426D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DCF919-4FE4-45E1-A78B-A42955C90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9515D5-42B0-413B-988F-929512D9B2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F4F0-C558-413A-B71F-4067B5DF0F39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1385-E6AC-40BC-BFBF-61A3F0F98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D4B0-C9EB-452A-A216-F48C50EA53BD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9B0B-95E2-4A92-9C6B-5ECE52798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A221-206B-4CEF-A7AB-4799ED662704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ED77-FBB6-4D70-B875-D4192CAEA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FAC4-E944-4127-8023-7DEB786F2F44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39F2-B56B-4221-81ED-BB05C6706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7DC7-36FA-421E-AA09-E8AE80BCFB62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087-398D-4A07-8AD8-9610996DB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D5D8-2378-4E64-9178-B9353797E001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7A4B-FB42-42BC-BFF2-D91CA03757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84AE-37F4-40EB-B74B-746F34A8FE45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68F4-E1FE-49BA-B672-BAC73E9323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0C2F-C34C-47B3-9C72-B605F41F19AB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40A-8C15-4311-B238-ADF42B3E2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438F-EE92-4F54-B14C-E258802A62F4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51C3-7522-481C-87DF-64DE54B62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20FE-E36D-4C3C-8B1B-5ABECCEECC58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FE54-4818-46DA-9DE9-929B6307ED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E002-AA2E-4B38-94DD-AC6E3C642E68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5913-AB69-49F2-8341-87F8B493B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64E5-DE98-4317-8D5A-967B9787AF1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B6BB-10D3-449F-BCE9-00C0588ED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99B2-FF18-4760-BC05-5B3987DF405C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181D-DD4D-432B-B856-B4C13177D0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ADE3-AA72-488E-8E61-6F52FA3BDEEB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D8C2-6F49-4097-9180-17FAC09B2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BF4D-0E72-4BC2-BAE6-A82032492B15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B5CB-093B-45CD-ADFE-08921D75C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ADA9-537D-4283-8E13-B09CD5D4B32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9478-A4A1-4BD6-93A4-A2A17E8A0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900D-2076-4F83-B1B4-A1506E5E0137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75DF-7D98-42A2-8302-2ADE54064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EA54-F91C-46F9-AE62-E6C2E9D97D0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06EE-5B2E-49A8-A809-074B7E739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B03A-E655-4459-B9F0-CA1AC513BD4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803-C17D-459B-9037-73E624D3A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5523-2030-4393-AEC8-A2EDECBCB37C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FF3D-E853-4A9B-B981-C926D2C72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2E2A-7328-4A65-BDB6-2FB98C39B322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5C8B-8DC1-4149-9773-6ED6CF9D6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A42D-4A0D-466F-8BB5-5AF30858E978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2E2D-878E-4177-BC62-F60BA7C81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03EFD-E71C-4B8D-B272-B79330C02F6C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FA1A13-996A-44FF-B5C6-CA1CE8DA5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8E9AB-4B58-4E01-B495-4C5C6F9B3802}" type="datetimeFigureOut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24650-B4C8-46F7-975D-36BF3EC0A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6CDFF6"/>
            </a:gs>
            <a:gs pos="9000">
              <a:srgbClr val="5E9EFF"/>
            </a:gs>
            <a:gs pos="52000">
              <a:schemeClr val="bg1"/>
            </a:gs>
            <a:gs pos="67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050"/>
            <a:ext cx="9144000" cy="406876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дни 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XXIII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 Международных Рождественских образовательных чтений «Князь Владимир.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Цивилизационный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выбор Руси»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 fontAlgn="auto"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23 ЯНВАРЯ 2015 ГОДА</a:t>
            </a:r>
          </a:p>
          <a:p>
            <a:pPr algn="ctr" fontAlgn="auto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8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РОЖДЕСТВЕНСКИЕ </a:t>
            </a:r>
            <a:r>
              <a:rPr lang="ru-RU" sz="38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ВСТРЕЧИ </a:t>
            </a: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ПСИХОЛОГИЧЕСКОМ </a:t>
            </a:r>
            <a:endParaRPr lang="ru-RU" sz="3800" b="1" dirty="0">
              <a:solidFill>
                <a:srgbClr val="C0504D">
                  <a:lumMod val="50000"/>
                </a:srgb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ИНСТИТУТЕ</a:t>
            </a:r>
            <a:endParaRPr lang="ru-RU" sz="3800" b="1" dirty="0">
              <a:solidFill>
                <a:srgbClr val="C0504D">
                  <a:lumMod val="50000"/>
                </a:srgb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6ADDF4">
                <a:lumMod val="77000"/>
                <a:lumOff val="23000"/>
              </a:srgbClr>
            </a:gs>
            <a:gs pos="63000">
              <a:schemeClr val="bg1"/>
            </a:gs>
            <a:gs pos="40000">
              <a:srgbClr val="85C2FF"/>
            </a:gs>
            <a:gs pos="70000">
              <a:srgbClr val="C4D6EB"/>
            </a:gs>
            <a:gs pos="91000">
              <a:srgbClr val="FFEBF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ays.pravoslavie.ru/Images/ih3350.jpg"/>
          <p:cNvPicPr/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72488" y="116632"/>
            <a:ext cx="3528000" cy="50040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endPos="40000" dist="101600" dir="5400000" sy="-100000" algn="bl" rotWithShape="0"/>
            <a:softEdge rad="112500"/>
          </a:effectLst>
          <a:scene3d>
            <a:camera prst="obliqueBottomLeft"/>
            <a:lightRig rig="threePt" dir="t"/>
          </a:scene3d>
          <a:sp3d extrusionH="76200">
            <a:bevelT w="165100" prst="softRound"/>
            <a:extrusionClr>
              <a:schemeClr val="accent2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116633"/>
            <a:ext cx="5508104" cy="6850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 дни </a:t>
            </a:r>
            <a:r>
              <a:rPr lang="en-US" sz="14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XXIII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 Международных Рождественских образовательных чтений «Князь Владимир. 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Цивилизационный выбор Руси»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rgbClr val="1F497D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79646">
                    <a:lumMod val="50000"/>
                  </a:srgbClr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 </a:t>
            </a:r>
            <a:r>
              <a:rPr lang="ru-RU" sz="26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РОЖДЕСТВЕНСКИЕ ВСТРЕЧИ </a:t>
            </a:r>
          </a:p>
          <a:p>
            <a:pPr algn="ctr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ПСИХОЛОГИЧЕСКОМ ИНСТИТУТЕ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709331"/>
            <a:ext cx="156592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23 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января </a:t>
            </a:r>
            <a:endParaRPr lang="ru-RU" sz="1000" dirty="0">
              <a:solidFill>
                <a:srgbClr val="1F497D">
                  <a:lumMod val="50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2015</a:t>
            </a:r>
            <a:r>
              <a:rPr lang="ru-RU" sz="16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 года</a:t>
            </a:r>
            <a:endParaRPr lang="ru-RU" sz="1000" dirty="0">
              <a:solidFill>
                <a:srgbClr val="1F497D">
                  <a:lumMod val="50000"/>
                </a:srgbClr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604158"/>
            <a:ext cx="1512168" cy="16219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indent="450215" fontAlgn="auto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sz="12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450215" indent="450215" fontAlgn="auto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sz="12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450215" indent="450215" fontAlgn="auto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sz="12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450215" indent="450215" fontAlgn="auto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sz="12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63466"/>
            <a:ext cx="7596336" cy="238783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Times New Roman" panose="02020603050405020304" pitchFamily="18" charset="0"/>
              </a:rPr>
              <a:t>		   Круглый стол</a:t>
            </a:r>
          </a:p>
          <a:p>
            <a:pPr algn="ju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СВЯТООТЕЧЕСКАЯ    </a:t>
            </a:r>
          </a:p>
          <a:p>
            <a:pPr algn="ju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ПСИХОЛОГИЯ</a:t>
            </a:r>
            <a:endParaRPr lang="ru-RU" sz="320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–  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ОСНОВА 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САМОСОЗНАНИЯ</a:t>
            </a:r>
          </a:p>
          <a:p>
            <a:pPr algn="ju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ПРАВОСЛАВНОЙ  ЦИВИЛИЗАЦИИ</a:t>
            </a:r>
            <a:endParaRPr lang="ru-RU" sz="320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6CDFF6"/>
            </a:gs>
            <a:gs pos="1000">
              <a:srgbClr val="5E9EFF"/>
            </a:gs>
            <a:gs pos="52000">
              <a:schemeClr val="bg1"/>
            </a:gs>
            <a:gs pos="67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6337300"/>
          </a:xfrm>
        </p:spPr>
        <p:txBody>
          <a:bodyPr rtlCol="0" anchor="t">
            <a:normAutofit fontScale="90000"/>
          </a:bodyPr>
          <a:lstStyle/>
          <a:p>
            <a:pPr algn="l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latin typeface="Arial Black" panose="020B0A04020102020204" pitchFamily="34" charset="0"/>
              </a:rPr>
              <a:t/>
            </a:r>
            <a:br>
              <a:rPr lang="ru-RU" sz="3100" b="1" dirty="0" smtClean="0">
                <a:latin typeface="Arial Black" panose="020B0A04020102020204" pitchFamily="34" charset="0"/>
              </a:rPr>
            </a:br>
            <a:r>
              <a:rPr lang="ru-RU" sz="3100" b="1" dirty="0" smtClean="0">
                <a:latin typeface="Arial Black" panose="020B0A04020102020204" pitchFamily="34" charset="0"/>
              </a:rPr>
              <a:t>ОСНОВНЫЕ ТЕМЫ ДЛЯ ОБСУЖДЕНИЯ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latin typeface="Arial Black" panose="020B0A04020102020204" pitchFamily="34" charset="0"/>
              </a:rPr>
              <a:t>1. Святоотеческая психология как самостоятельное направление современных научно-психологических исследований </a:t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1.1. Место сравнительной систематизации данных христианской антропологии  и светского научно-психологического  знания в исследованиях по святоотеческой психологии</a:t>
            </a:r>
            <a:r>
              <a:rPr lang="en-US" sz="2000" b="1" dirty="0" smtClean="0"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2. Методологические принципы организации исследований в области святоотеческой психологии</a:t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2.1. Аскетизм как принцип постижения психологических аспектов святоотеческого учения и его актуальность в контексте задач современных исследований духовного мира человека</a:t>
            </a:r>
            <a:r>
              <a:rPr lang="en-US" sz="2000" b="1" dirty="0" smtClean="0"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3. Проблема конгруэнтности стратегий  и техник современной психологии в практике православно  ориентированного психолога-консультанта</a:t>
            </a:r>
            <a:r>
              <a:rPr lang="en-US" sz="2000" b="1" dirty="0" smtClean="0"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</a:rPr>
              <a:t>4. Психологическое учение Святых Отцов и фундаментальное общепсихологическое знание современной науки</a:t>
            </a:r>
            <a:r>
              <a:rPr lang="en-US" sz="2000" b="1" dirty="0" smtClean="0">
                <a:latin typeface="Arial Black" panose="020B0A04020102020204" pitchFamily="34" charset="0"/>
              </a:rPr>
              <a:t>: </a:t>
            </a:r>
            <a:r>
              <a:rPr lang="ru-RU" sz="2000" b="1" dirty="0" smtClean="0">
                <a:latin typeface="Arial Black" panose="020B0A04020102020204" pitchFamily="34" charset="0"/>
              </a:rPr>
              <a:t>свет в конце тоннеля</a:t>
            </a:r>
            <a:r>
              <a:rPr lang="en-US" sz="2000" b="1" dirty="0" smtClean="0">
                <a:latin typeface="Arial Black" panose="020B0A04020102020204" pitchFamily="34" charset="0"/>
              </a:rPr>
              <a:t>?</a:t>
            </a:r>
            <a:r>
              <a:rPr lang="ru-RU" sz="1900" b="1" dirty="0" smtClean="0">
                <a:latin typeface="Arial Black" panose="020B0A04020102020204" pitchFamily="34" charset="0"/>
              </a:rPr>
              <a:t/>
            </a:r>
            <a:br>
              <a:rPr lang="ru-RU" sz="1900" b="1" dirty="0" smtClean="0">
                <a:latin typeface="Arial Black" panose="020B0A04020102020204" pitchFamily="34" charset="0"/>
              </a:rPr>
            </a:br>
            <a:endParaRPr lang="ru-RU" sz="19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167">
              <a:schemeClr val="accent6">
                <a:lumMod val="60000"/>
                <a:lumOff val="4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C:\Users\Olga\AppData\Local\Microsoft\Windows\INetCache\Content.Word\IMG_0052.jpg"/>
          <p:cNvPicPr>
            <a:picLocks noChangeAspect="1" noChangeArrowheads="1"/>
          </p:cNvPicPr>
          <p:nvPr/>
        </p:nvPicPr>
        <p:blipFill>
          <a:blip r:embed="rId2"/>
          <a:srcRect l="30302" t="8131" r="32869" b="10886"/>
          <a:stretch>
            <a:fillRect/>
          </a:stretch>
        </p:blipFill>
        <p:spPr bwMode="auto">
          <a:xfrm>
            <a:off x="395288" y="260350"/>
            <a:ext cx="2678112" cy="4032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699" name="Рисунок 3" descr="C:\Users\Olga\AppData\Local\Microsoft\Windows\INetCache\Content.Word\IMG_0033.jpg"/>
          <p:cNvPicPr>
            <a:picLocks noChangeAspect="1"/>
          </p:cNvPicPr>
          <p:nvPr/>
        </p:nvPicPr>
        <p:blipFill>
          <a:blip r:embed="rId3"/>
          <a:srcRect l="3488"/>
          <a:stretch>
            <a:fillRect/>
          </a:stretch>
        </p:blipFill>
        <p:spPr bwMode="auto">
          <a:xfrm>
            <a:off x="3132138" y="333375"/>
            <a:ext cx="5646737" cy="3455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0" name="Рисунок 2" descr="C:\Users\Olga\AppData\Local\Microsoft\Windows\INetCache\Content.Word\IMG_0028.jpg"/>
          <p:cNvPicPr>
            <a:picLocks/>
          </p:cNvPicPr>
          <p:nvPr/>
        </p:nvPicPr>
        <p:blipFill>
          <a:blip r:embed="rId4"/>
          <a:srcRect l="8720"/>
          <a:stretch>
            <a:fillRect/>
          </a:stretch>
        </p:blipFill>
        <p:spPr bwMode="auto">
          <a:xfrm>
            <a:off x="6186488" y="2852738"/>
            <a:ext cx="2417762" cy="38163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1" name="Рисунок 4" descr="C:\Users\Olga\AppData\Local\Microsoft\Windows\INetCache\Content.Word\IMG_0144.jpg"/>
          <p:cNvPicPr>
            <a:picLocks noChangeAspect="1"/>
          </p:cNvPicPr>
          <p:nvPr/>
        </p:nvPicPr>
        <p:blipFill>
          <a:blip r:embed="rId5"/>
          <a:srcRect l="6447" t="35088" r="54425" b="10526"/>
          <a:stretch>
            <a:fillRect/>
          </a:stretch>
        </p:blipFill>
        <p:spPr bwMode="auto">
          <a:xfrm>
            <a:off x="611188" y="4402138"/>
            <a:ext cx="1633537" cy="2195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2" name="Рисунок 5" descr="C:\Users\Olga\AppData\Local\Microsoft\Windows\INetCache\Content.Word\IMG_0109.jpg"/>
          <p:cNvPicPr>
            <a:picLocks noChangeAspect="1"/>
          </p:cNvPicPr>
          <p:nvPr/>
        </p:nvPicPr>
        <p:blipFill>
          <a:blip r:embed="rId6"/>
          <a:srcRect l="44817" t="7048" r="27962" b="5379"/>
          <a:stretch>
            <a:fillRect/>
          </a:stretch>
        </p:blipFill>
        <p:spPr bwMode="auto">
          <a:xfrm>
            <a:off x="2339975" y="4402138"/>
            <a:ext cx="1641475" cy="22304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3" name="Рисунок 6" descr="C:\Users\Olga\AppData\Local\Microsoft\Windows\INetCache\Content.Word\IMG_0042.jpg"/>
          <p:cNvPicPr>
            <a:picLocks noChangeAspect="1" noChangeArrowheads="1"/>
          </p:cNvPicPr>
          <p:nvPr/>
        </p:nvPicPr>
        <p:blipFill>
          <a:blip r:embed="rId7"/>
          <a:srcRect t="16849" r="88676" b="33002"/>
          <a:stretch>
            <a:fillRect/>
          </a:stretch>
        </p:blipFill>
        <p:spPr bwMode="auto">
          <a:xfrm>
            <a:off x="4067175" y="4365625"/>
            <a:ext cx="1223963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300">
              <a:schemeClr val="accent6">
                <a:lumMod val="20000"/>
                <a:lumOff val="80000"/>
              </a:schemeClr>
            </a:gs>
            <a:gs pos="0">
              <a:srgbClr val="FFEFD1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1" descr="C:\Users\Olga\AppData\Local\Microsoft\Windows\INetCache\Content.Word\IMG_0097.jpg"/>
          <p:cNvPicPr>
            <a:picLocks noChangeAspect="1" noChangeArrowheads="1"/>
          </p:cNvPicPr>
          <p:nvPr/>
        </p:nvPicPr>
        <p:blipFill>
          <a:blip r:embed="rId3"/>
          <a:srcRect l="36417" r="32059" b="32289"/>
          <a:stretch>
            <a:fillRect/>
          </a:stretch>
        </p:blipFill>
        <p:spPr bwMode="auto">
          <a:xfrm>
            <a:off x="323850" y="765175"/>
            <a:ext cx="2100263" cy="23034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19" name="Рисунок 9" descr="C:\Users\Olga\AppData\Local\Microsoft\Windows\INetCache\Content.Word\IMG_0057.jpg"/>
          <p:cNvPicPr>
            <a:picLocks noChangeAspect="1" noChangeArrowheads="1"/>
          </p:cNvPicPr>
          <p:nvPr/>
        </p:nvPicPr>
        <p:blipFill>
          <a:blip r:embed="rId4"/>
          <a:srcRect l="9480" r="29440" b="7191"/>
          <a:stretch>
            <a:fillRect/>
          </a:stretch>
        </p:blipFill>
        <p:spPr bwMode="auto">
          <a:xfrm>
            <a:off x="395288" y="3141663"/>
            <a:ext cx="3505200" cy="29162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0" name="Рисунок 8" descr="C:\Users\Olga\AppData\Local\Microsoft\Windows\INetCache\Content.Word\IMG_0112.jpg"/>
          <p:cNvPicPr>
            <a:picLocks noChangeAspect="1" noChangeArrowheads="1"/>
          </p:cNvPicPr>
          <p:nvPr/>
        </p:nvPicPr>
        <p:blipFill>
          <a:blip r:embed="rId5"/>
          <a:srcRect l="16301" t="7175" r="19466"/>
          <a:stretch>
            <a:fillRect/>
          </a:stretch>
        </p:blipFill>
        <p:spPr bwMode="auto">
          <a:xfrm>
            <a:off x="3260725" y="2781300"/>
            <a:ext cx="2319338" cy="21605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1" name="Рисунок 12" descr="C:\Users\Olga\AppData\Local\Microsoft\Windows\INetCache\Content.Word\IMG_0140.jpg"/>
          <p:cNvPicPr>
            <a:picLocks noChangeAspect="1" noChangeArrowheads="1"/>
          </p:cNvPicPr>
          <p:nvPr/>
        </p:nvPicPr>
        <p:blipFill>
          <a:blip r:embed="rId6"/>
          <a:srcRect l="2477" t="9644" b="5884"/>
          <a:stretch>
            <a:fillRect/>
          </a:stretch>
        </p:blipFill>
        <p:spPr bwMode="auto">
          <a:xfrm>
            <a:off x="5651500" y="3644900"/>
            <a:ext cx="3163888" cy="29416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2" name="Рисунок 10" descr="C:\Users\Olga\AppData\Local\Microsoft\Windows\INetCache\Content.Word\IMG_0146.jpg"/>
          <p:cNvPicPr>
            <a:picLocks noChangeAspect="1" noChangeArrowheads="1"/>
          </p:cNvPicPr>
          <p:nvPr/>
        </p:nvPicPr>
        <p:blipFill>
          <a:blip r:embed="rId7"/>
          <a:srcRect l="9280" t="17265" r="2174" b="26439"/>
          <a:stretch>
            <a:fillRect/>
          </a:stretch>
        </p:blipFill>
        <p:spPr bwMode="auto">
          <a:xfrm>
            <a:off x="5991225" y="1341438"/>
            <a:ext cx="2901950" cy="22320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3" name="Рисунок 13" descr="C:\Users\Olga\AppData\Local\Microsoft\Windows\INetCache\Content.Word\IMG_00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00425" y="5264150"/>
            <a:ext cx="1944688" cy="12969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4" name="Рисунок 2" descr="C:\Users\Olga\AppData\Local\Microsoft\Windows\INetCache\Content.Word\IMG_0090.jpg"/>
          <p:cNvPicPr>
            <a:picLocks noChangeAspect="1" noChangeArrowheads="1"/>
          </p:cNvPicPr>
          <p:nvPr/>
        </p:nvPicPr>
        <p:blipFill>
          <a:blip r:embed="rId9"/>
          <a:srcRect l="20235" r="22282" b="29005"/>
          <a:stretch>
            <a:fillRect/>
          </a:stretch>
        </p:blipFill>
        <p:spPr bwMode="auto">
          <a:xfrm>
            <a:off x="2555875" y="187325"/>
            <a:ext cx="4137025" cy="23764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108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Arial</vt:lpstr>
      <vt:lpstr>Arial Black</vt:lpstr>
      <vt:lpstr>Times New Roman</vt:lpstr>
      <vt:lpstr>Тема Office</vt:lpstr>
      <vt:lpstr>1_Тема Office</vt:lpstr>
      <vt:lpstr>Слайд 1</vt:lpstr>
      <vt:lpstr>Слайд 2</vt:lpstr>
      <vt:lpstr> ОСНОВНЫЕ ТЕМЫ ДЛЯ ОБСУЖДЕНИЯ  1. Святоотеческая психология как самостоятельное направление современных научно-психологических исследований   1.1. Место сравнительной систематизации данных христианской антропологии  и светского научно-психологического  знания в исследованиях по святоотеческой психологии  2. Методологические принципы организации исследований в области святоотеческой психологии  2.1. Аскетизм как принцип постижения психологических аспектов святоотеческого учения и его актуальность в контексте задач современных исследований духовного мира человека  3. Проблема конгруэнтности стратегий  и техник современной психологии в практике православно  ориентированного психолога-консультанта  4. Психологическое учение Святых Отцов и фундаментальное общепсихологическое знание современной науки: свет в конце тоннеля? 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Serova</dc:creator>
  <cp:lastModifiedBy>Customer</cp:lastModifiedBy>
  <cp:revision>19</cp:revision>
  <dcterms:created xsi:type="dcterms:W3CDTF">2015-02-11T21:57:22Z</dcterms:created>
  <dcterms:modified xsi:type="dcterms:W3CDTF">2015-05-28T13:23:04Z</dcterms:modified>
</cp:coreProperties>
</file>